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3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41.jpeg" ContentType="image/jpe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7.jpeg" ContentType="image/jpeg"/>
  <Override PartName="/ppt/media/image38.png" ContentType="image/png"/>
  <Override PartName="/ppt/media/image39.png" ContentType="image/png"/>
  <Override PartName="/ppt/media/image40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slide" Target="slides/slide19.xml"/><Relationship Id="rId29" Type="http://schemas.openxmlformats.org/officeDocument/2006/relationships/slide" Target="slides/slide20.xml"/><Relationship Id="rId30" Type="http://schemas.openxmlformats.org/officeDocument/2006/relationships/slide" Target="slides/slide21.xml"/><Relationship Id="rId31" Type="http://schemas.openxmlformats.org/officeDocument/2006/relationships/slide" Target="slides/slide22.xml"/><Relationship Id="rId32" Type="http://schemas.openxmlformats.org/officeDocument/2006/relationships/slide" Target="slides/slide23.xml"/><Relationship Id="rId33" Type="http://schemas.openxmlformats.org/officeDocument/2006/relationships/slide" Target="slides/slide24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Klikšķiniet, lai pārvietotu slaidu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lv-LV" sz="2000" spc="-1" strike="noStrike">
                <a:latin typeface="Arial"/>
              </a:rPr>
              <a:t>Klikšķiniet, lai rediģētu piezīmju formātu</a:t>
            </a:r>
            <a:endParaRPr b="0" lang="lv-LV" sz="2000" spc="-1" strike="noStrike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lv-LV" sz="1400" spc="-1" strike="noStrike">
                <a:latin typeface="Times New Roman"/>
              </a:rPr>
              <a:t>&lt;galvene&gt;</a:t>
            </a:r>
            <a:endParaRPr b="0" lang="lv-LV" sz="1400" spc="-1" strike="noStrike">
              <a:latin typeface="Times New Roman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lv-LV" sz="1400" spc="-1" strike="noStrike">
                <a:latin typeface="Times New Roman"/>
              </a:rPr>
              <a:t>&lt;datums/laiks&gt;</a:t>
            </a:r>
            <a:endParaRPr b="0" lang="lv-LV" sz="1400" spc="-1" strike="noStrike">
              <a:latin typeface="Times New Roman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lv-LV" sz="1400" spc="-1" strike="noStrike">
                <a:latin typeface="Times New Roman"/>
              </a:rPr>
              <a:t>&lt;kājene&gt;</a:t>
            </a:r>
            <a:endParaRPr b="0" lang="lv-LV" sz="1400" spc="-1" strike="noStrike">
              <a:latin typeface="Times New Roman"/>
            </a:endParaRPr>
          </a:p>
        </p:txBody>
      </p:sp>
      <p:sp>
        <p:nvSpPr>
          <p:cNvPr id="31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6B15F9A-C58A-40F2-96BA-462C67650F94}" type="slidenum">
              <a:rPr b="0" lang="lv-LV" sz="1400" spc="-1" strike="noStrike">
                <a:latin typeface="Times New Roman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4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00D9DA6-1093-42B0-89C9-791E751A9360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4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7A9E6A0-73DB-43C5-878B-EACA1035D0D9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5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51FEEE8-8B3E-425E-A199-EDAAD9F4654C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5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77BE835-D2A8-43CF-891C-690CB49FF7B4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5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6B2607D-6433-46C9-8C1A-414F968C0936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6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42CD35D4-4B48-4844-9F73-116FB92A6CA4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6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43F07FA-19A1-47C4-BDE6-C9815FBDE50D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6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0C3C261-7F5F-4288-BF3C-0FC3AC71FEF0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6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D000BBF-2175-4F62-8E8E-914D11609D62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2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67E2090-1D45-49EB-AA95-93705726C68E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7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FE88AAF-0BB5-482F-A8C7-8673D64052C0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75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3A18151-4CF2-42E6-A968-22E26228111F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7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A0449B94-8A29-4E6D-98FE-553C26249A11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2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52187A7-AD91-458E-8CFA-F76AC11D3EC8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2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C272BC6-B602-442E-8AB8-7EE1CB0B10F6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3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C1A2F8D-F206-49FD-8D6D-00AAE0A01BA8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3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5D8DFF4-AC27-4D32-8CF4-8F475442FC69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3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6B25577-F222-4EA1-BE18-D646F98A5C2E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39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BE04AF69-AE80-476F-82E5-5CDADECEB857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360"/>
          </a:xfrm>
          <a:prstGeom prst="rect">
            <a:avLst/>
          </a:prstGeom>
        </p:spPr>
        <p:txBody>
          <a:bodyPr>
            <a:noAutofit/>
          </a:bodyPr>
          <a:p>
            <a:endParaRPr b="0" lang="lv-LV" sz="2000" spc="-1" strike="noStrike">
              <a:latin typeface="Arial"/>
            </a:endParaRPr>
          </a:p>
        </p:txBody>
      </p:sp>
      <p:sp>
        <p:nvSpPr>
          <p:cNvPr id="442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037DECC-6D30-4A6E-95E5-581909BFA76C}" type="slidenum"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&lt;skaitlis&gt;</a:t>
            </a:fld>
            <a:endParaRPr b="0" lang="lv-LV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179244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13560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4892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179244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313560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448920" y="106920"/>
            <a:ext cx="3972600" cy="91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429120" y="922320"/>
            <a:ext cx="3261240" cy="460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48920" y="106920"/>
            <a:ext cx="3972600" cy="91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179244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313560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44892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179244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313560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subTitle"/>
          </p:nvPr>
        </p:nvSpPr>
        <p:spPr>
          <a:xfrm>
            <a:off x="448920" y="106920"/>
            <a:ext cx="3972600" cy="91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subTitle"/>
          </p:nvPr>
        </p:nvSpPr>
        <p:spPr>
          <a:xfrm>
            <a:off x="429120" y="922320"/>
            <a:ext cx="3261240" cy="460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179244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13560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4892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179244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313560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448920" y="106920"/>
            <a:ext cx="3972600" cy="91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429120" y="922320"/>
            <a:ext cx="3261240" cy="460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179244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313560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 type="body"/>
          </p:nvPr>
        </p:nvSpPr>
        <p:spPr>
          <a:xfrm>
            <a:off x="44892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 type="body"/>
          </p:nvPr>
        </p:nvSpPr>
        <p:spPr>
          <a:xfrm>
            <a:off x="179244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 type="body"/>
          </p:nvPr>
        </p:nvSpPr>
        <p:spPr>
          <a:xfrm>
            <a:off x="313560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subTitle"/>
          </p:nvPr>
        </p:nvSpPr>
        <p:spPr>
          <a:xfrm>
            <a:off x="448920" y="106920"/>
            <a:ext cx="3972600" cy="91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subTitle"/>
          </p:nvPr>
        </p:nvSpPr>
        <p:spPr>
          <a:xfrm>
            <a:off x="429120" y="922320"/>
            <a:ext cx="3261240" cy="460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29120" y="922320"/>
            <a:ext cx="3261240" cy="460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179244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313560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4892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179244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13560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subTitle"/>
          </p:nvPr>
        </p:nvSpPr>
        <p:spPr>
          <a:xfrm>
            <a:off x="448920" y="106920"/>
            <a:ext cx="3972600" cy="91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ubTitle"/>
          </p:nvPr>
        </p:nvSpPr>
        <p:spPr>
          <a:xfrm>
            <a:off x="429120" y="922320"/>
            <a:ext cx="3261240" cy="460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179244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313560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4892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 type="body"/>
          </p:nvPr>
        </p:nvSpPr>
        <p:spPr>
          <a:xfrm>
            <a:off x="179244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7"/>
          <p:cNvSpPr>
            <a:spLocks noGrp="1"/>
          </p:cNvSpPr>
          <p:nvPr>
            <p:ph type="body"/>
          </p:nvPr>
        </p:nvSpPr>
        <p:spPr>
          <a:xfrm>
            <a:off x="313560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448920" y="106920"/>
            <a:ext cx="3972600" cy="91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0" rIns="0" tIns="0" bIns="0">
            <a:normAutofit fontScale="55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429120" y="922320"/>
            <a:ext cx="3261240" cy="4608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lv-LV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136080"/>
          </a:xfrm>
          <a:prstGeom prst="rect">
            <a:avLst/>
          </a:prstGeom>
        </p:spPr>
        <p:txBody>
          <a:bodyPr lIns="0" rIns="0" tIns="0" bIns="0">
            <a:normAutofit fontScale="19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2484720" y="56592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179244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3135600" y="49464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44892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179244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3135600" y="565920"/>
            <a:ext cx="1279080" cy="64800"/>
          </a:xfrm>
          <a:prstGeom prst="rect">
            <a:avLst/>
          </a:prstGeom>
        </p:spPr>
        <p:txBody>
          <a:bodyPr lIns="0" rIns="0" tIns="0" bIns="0">
            <a:normAutofit fontScale="1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484720" y="494640"/>
            <a:ext cx="1938600" cy="64800"/>
          </a:xfrm>
          <a:prstGeom prst="rect">
            <a:avLst/>
          </a:prstGeom>
        </p:spPr>
        <p:txBody>
          <a:bodyPr lIns="0" rIns="0" tIns="0" bIns="0">
            <a:normAutofit fontScale="6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48920" y="565920"/>
            <a:ext cx="3972600" cy="64800"/>
          </a:xfrm>
          <a:prstGeom prst="rect">
            <a:avLst/>
          </a:prstGeom>
        </p:spPr>
        <p:txBody>
          <a:bodyPr lIns="0" rIns="0" tIns="0" bIns="0">
            <a:normAutofit fontScale="18000"/>
          </a:bodyPr>
          <a:p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ab63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9;p12" descr="A picture containing background pattern&#10;&#10;Description automatically generated"/>
          <p:cNvPicPr/>
          <p:nvPr/>
        </p:nvPicPr>
        <p:blipFill>
          <a:blip r:embed="rId2"/>
          <a:stretch/>
        </p:blipFill>
        <p:spPr>
          <a:xfrm>
            <a:off x="9000" y="0"/>
            <a:ext cx="4559040" cy="51433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68400" y="347400"/>
            <a:ext cx="4191120" cy="1790280"/>
          </a:xfrm>
          <a:prstGeom prst="rect">
            <a:avLst/>
          </a:prstGeom>
        </p:spPr>
        <p:txBody>
          <a:bodyPr lIns="68400" rIns="68400" tIns="34200" bIns="34200">
            <a:normAutofit fontScale="38000"/>
          </a:bodyPr>
          <a:p>
            <a:pPr algn="ctr"/>
            <a:r>
              <a:rPr b="0" lang="lv-LV" sz="5300" spc="-1" strike="noStrike">
                <a:solidFill>
                  <a:srgbClr val="000000"/>
                </a:solidFill>
                <a:latin typeface="Arial"/>
              </a:rPr>
              <a:t>Klikšķiniet, lai rediģētu virsraksta formātu</a:t>
            </a:r>
            <a:endParaRPr b="0" lang="lv-LV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CustomShape 2"/>
          <p:cNvSpPr/>
          <p:nvPr/>
        </p:nvSpPr>
        <p:spPr>
          <a:xfrm>
            <a:off x="4632480" y="3800160"/>
            <a:ext cx="399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3"/>
          <p:cNvSpPr/>
          <p:nvPr/>
        </p:nvSpPr>
        <p:spPr>
          <a:xfrm>
            <a:off x="4632480" y="4288320"/>
            <a:ext cx="3995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2320">
            <a:solidFill>
              <a:schemeClr val="dk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0200" y="3875760"/>
            <a:ext cx="4189320" cy="357840"/>
          </a:xfrm>
          <a:prstGeom prst="rect">
            <a:avLst/>
          </a:prstGeom>
        </p:spPr>
        <p:txBody>
          <a:bodyPr lIns="68400" rIns="68400" tIns="34200" bIns="3420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1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2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1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2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1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2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21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2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1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2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1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2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1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2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57240" y="4451400"/>
            <a:ext cx="2066040" cy="273600"/>
          </a:xfrm>
          <a:prstGeom prst="rect">
            <a:avLst/>
          </a:prstGeom>
        </p:spPr>
        <p:txBody>
          <a:bodyPr lIns="68400" rIns="68400" tIns="34200" bIns="34200" anchor="ctr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6873480" y="4431240"/>
            <a:ext cx="1827000" cy="288720"/>
          </a:xfrm>
          <a:prstGeom prst="rect">
            <a:avLst/>
          </a:prstGeom>
        </p:spPr>
        <p:txBody>
          <a:bodyPr lIns="68400" rIns="68400" tIns="34200" bIns="34200" anchor="ctr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Google Shape;16;p12" descr="Shape&#10;&#10;Description automatically generated with medium confidence"/>
          <p:cNvPicPr/>
          <p:nvPr/>
        </p:nvPicPr>
        <p:blipFill>
          <a:blip r:embed="rId3"/>
          <a:stretch/>
        </p:blipFill>
        <p:spPr>
          <a:xfrm>
            <a:off x="519840" y="486000"/>
            <a:ext cx="1936800" cy="1550520"/>
          </a:xfrm>
          <a:prstGeom prst="rect">
            <a:avLst/>
          </a:prstGeom>
          <a:ln>
            <a:noFill/>
          </a:ln>
        </p:spPr>
      </p:pic>
      <p:pic>
        <p:nvPicPr>
          <p:cNvPr id="8" name="Google Shape;17;p12" descr="Shape&#10;&#10;Description automatically generated with low confidence"/>
          <p:cNvPicPr/>
          <p:nvPr/>
        </p:nvPicPr>
        <p:blipFill>
          <a:blip r:embed="rId4"/>
          <a:stretch/>
        </p:blipFill>
        <p:spPr>
          <a:xfrm>
            <a:off x="507960" y="4048200"/>
            <a:ext cx="577080" cy="57708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68400" rIns="68400" tIns="34200" bIns="34200">
            <a:noAutofit/>
          </a:bodyPr>
          <a:p>
            <a:pPr algn="ctr"/>
            <a:r>
              <a:rPr b="0" lang="lv-LV" sz="3000" spc="-1" strike="noStrike">
                <a:solidFill>
                  <a:srgbClr val="000000"/>
                </a:solidFill>
                <a:latin typeface="Arial"/>
              </a:rPr>
              <a:t>Klikšķiniet, lai rediģētu virsraksta formātu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5240" y="491040"/>
            <a:ext cx="3783240" cy="13608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" name="Google Shape;22;p20" descr=""/>
          <p:cNvPicPr/>
          <p:nvPr/>
        </p:nvPicPr>
        <p:blipFill>
          <a:blip r:embed="rId2"/>
          <a:stretch/>
        </p:blipFill>
        <p:spPr>
          <a:xfrm>
            <a:off x="510480" y="4451400"/>
            <a:ext cx="217800" cy="217800"/>
          </a:xfrm>
          <a:prstGeom prst="rect">
            <a:avLst/>
          </a:prstGeom>
          <a:ln>
            <a:noFill/>
          </a:ln>
        </p:spPr>
      </p:pic>
      <p:pic>
        <p:nvPicPr>
          <p:cNvPr id="49" name="Google Shape;23;p20" descr=""/>
          <p:cNvPicPr/>
          <p:nvPr/>
        </p:nvPicPr>
        <p:blipFill>
          <a:blip r:embed="rId3"/>
          <a:stretch/>
        </p:blipFill>
        <p:spPr>
          <a:xfrm>
            <a:off x="4638600" y="4498920"/>
            <a:ext cx="1652040" cy="108000"/>
          </a:xfrm>
          <a:prstGeom prst="rect">
            <a:avLst/>
          </a:prstGeom>
          <a:ln>
            <a:noFill/>
          </a:ln>
        </p:spPr>
      </p:pic>
      <p:sp>
        <p:nvSpPr>
          <p:cNvPr id="50" name="CustomShape 4"/>
          <p:cNvSpPr/>
          <p:nvPr/>
        </p:nvSpPr>
        <p:spPr>
          <a:xfrm>
            <a:off x="8577360" y="4518000"/>
            <a:ext cx="360" cy="9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5"/>
          <p:cNvSpPr/>
          <p:nvPr/>
        </p:nvSpPr>
        <p:spPr>
          <a:xfrm>
            <a:off x="8620200" y="4518000"/>
            <a:ext cx="360" cy="9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6"/>
          <p:cNvSpPr/>
          <p:nvPr/>
        </p:nvSpPr>
        <p:spPr>
          <a:xfrm>
            <a:off x="8577360" y="518040"/>
            <a:ext cx="360" cy="6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7"/>
          <p:cNvSpPr/>
          <p:nvPr/>
        </p:nvSpPr>
        <p:spPr>
          <a:xfrm>
            <a:off x="8620200" y="518040"/>
            <a:ext cx="360" cy="6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PlaceHolder 8"/>
          <p:cNvSpPr>
            <a:spLocks noGrp="1"/>
          </p:cNvSpPr>
          <p:nvPr>
            <p:ph type="body"/>
          </p:nvPr>
        </p:nvSpPr>
        <p:spPr>
          <a:xfrm>
            <a:off x="4572000" y="939240"/>
            <a:ext cx="4039560" cy="3429720"/>
          </a:xfrm>
          <a:prstGeom prst="rect">
            <a:avLst/>
          </a:prstGeom>
        </p:spPr>
        <p:txBody>
          <a:bodyPr lIns="68400" rIns="68400" tIns="34200" bIns="34200">
            <a:normAutofit fontScale="97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68400" rIns="68400" tIns="34200" bIns="34200">
            <a:noAutofit/>
          </a:bodyPr>
          <a:p>
            <a:pPr algn="ctr"/>
            <a:r>
              <a:rPr b="0" lang="lv-LV" sz="3000" spc="-1" strike="noStrike">
                <a:solidFill>
                  <a:srgbClr val="000000"/>
                </a:solidFill>
                <a:latin typeface="Arial"/>
              </a:rPr>
              <a:t>Klikšķiniet, lai rediģētu virsraksta formātu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5240" y="491040"/>
            <a:ext cx="3783240" cy="13608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Google Shape;252;g2140cd09d7a_0_2449" descr=""/>
          <p:cNvPicPr/>
          <p:nvPr/>
        </p:nvPicPr>
        <p:blipFill>
          <a:blip r:embed="rId2"/>
          <a:stretch/>
        </p:blipFill>
        <p:spPr>
          <a:xfrm>
            <a:off x="510480" y="4451400"/>
            <a:ext cx="217800" cy="217800"/>
          </a:xfrm>
          <a:prstGeom prst="rect">
            <a:avLst/>
          </a:prstGeom>
          <a:ln>
            <a:noFill/>
          </a:ln>
        </p:spPr>
      </p:pic>
      <p:pic>
        <p:nvPicPr>
          <p:cNvPr id="95" name="Google Shape;253;g2140cd09d7a_0_2449" descr=""/>
          <p:cNvPicPr/>
          <p:nvPr/>
        </p:nvPicPr>
        <p:blipFill>
          <a:blip r:embed="rId3"/>
          <a:stretch/>
        </p:blipFill>
        <p:spPr>
          <a:xfrm>
            <a:off x="4638600" y="4498920"/>
            <a:ext cx="1652040" cy="108000"/>
          </a:xfrm>
          <a:prstGeom prst="rect">
            <a:avLst/>
          </a:prstGeom>
          <a:ln>
            <a:noFill/>
          </a:ln>
        </p:spPr>
      </p:pic>
      <p:sp>
        <p:nvSpPr>
          <p:cNvPr id="96" name="CustomShape 4"/>
          <p:cNvSpPr/>
          <p:nvPr/>
        </p:nvSpPr>
        <p:spPr>
          <a:xfrm>
            <a:off x="8577360" y="4518000"/>
            <a:ext cx="360" cy="9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5"/>
          <p:cNvSpPr/>
          <p:nvPr/>
        </p:nvSpPr>
        <p:spPr>
          <a:xfrm>
            <a:off x="8620200" y="4518000"/>
            <a:ext cx="360" cy="9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6"/>
          <p:cNvSpPr/>
          <p:nvPr/>
        </p:nvSpPr>
        <p:spPr>
          <a:xfrm>
            <a:off x="8577360" y="518040"/>
            <a:ext cx="360" cy="6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7"/>
          <p:cNvSpPr/>
          <p:nvPr/>
        </p:nvSpPr>
        <p:spPr>
          <a:xfrm>
            <a:off x="8620200" y="518040"/>
            <a:ext cx="360" cy="6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PlaceHolder 8"/>
          <p:cNvSpPr>
            <a:spLocks noGrp="1"/>
          </p:cNvSpPr>
          <p:nvPr>
            <p:ph type="body"/>
          </p:nvPr>
        </p:nvSpPr>
        <p:spPr>
          <a:xfrm>
            <a:off x="4572000" y="939240"/>
            <a:ext cx="4039560" cy="3429720"/>
          </a:xfrm>
          <a:prstGeom prst="rect">
            <a:avLst/>
          </a:prstGeom>
        </p:spPr>
        <p:txBody>
          <a:bodyPr lIns="68400" rIns="68400" tIns="34200" bIns="34200">
            <a:normAutofit fontScale="97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5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47120" y="477000"/>
            <a:ext cx="3796560" cy="1450800"/>
          </a:xfrm>
          <a:prstGeom prst="rect">
            <a:avLst/>
          </a:prstGeom>
        </p:spPr>
        <p:txBody>
          <a:bodyPr lIns="68400" rIns="68400" tIns="34200" bIns="34200">
            <a:normAutofit/>
          </a:bodyPr>
          <a:p>
            <a:pPr algn="ctr"/>
            <a:r>
              <a:rPr b="0" lang="lv-LV" sz="3000" spc="-1" strike="noStrike">
                <a:solidFill>
                  <a:srgbClr val="000000"/>
                </a:solidFill>
                <a:latin typeface="Arial"/>
              </a:rPr>
              <a:t>Klikšķiniet, lai rediģētu virsraksta formātu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47840" y="2516400"/>
            <a:ext cx="2580840" cy="870120"/>
          </a:xfrm>
          <a:prstGeom prst="rect">
            <a:avLst/>
          </a:prstGeom>
        </p:spPr>
        <p:txBody>
          <a:bodyPr lIns="68400" rIns="68400" tIns="34200" bIns="34200">
            <a:normAutofit fontScale="1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1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11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1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11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1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11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1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11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1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11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1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11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1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11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Google Shape;262;g2140cd09d7a_0_2444" descr="Shape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518760" y="4060440"/>
            <a:ext cx="561600" cy="561600"/>
          </a:xfrm>
          <a:prstGeom prst="rect">
            <a:avLst/>
          </a:prstGeom>
          <a:ln>
            <a:noFill/>
          </a:ln>
        </p:spPr>
      </p:pic>
      <p:pic>
        <p:nvPicPr>
          <p:cNvPr id="140" name="Google Shape;263;g2140cd09d7a_0_2444" descr="Background pattern&#10;&#10;Description automatically generated"/>
          <p:cNvPicPr/>
          <p:nvPr/>
        </p:nvPicPr>
        <p:blipFill>
          <a:blip r:embed="rId3"/>
          <a:stretch/>
        </p:blipFill>
        <p:spPr>
          <a:xfrm>
            <a:off x="2892960" y="0"/>
            <a:ext cx="6250680" cy="51433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47120" y="477000"/>
            <a:ext cx="3796200" cy="1450800"/>
          </a:xfrm>
          <a:prstGeom prst="rect">
            <a:avLst/>
          </a:prstGeom>
        </p:spPr>
        <p:txBody>
          <a:bodyPr lIns="68400" rIns="68400" tIns="34200" bIns="34200">
            <a:normAutofit/>
          </a:bodyPr>
          <a:p>
            <a:pPr algn="ctr"/>
            <a:r>
              <a:rPr b="0" lang="lv-LV" sz="3000" spc="-1" strike="noStrike">
                <a:solidFill>
                  <a:srgbClr val="000000"/>
                </a:solidFill>
                <a:latin typeface="Arial"/>
              </a:rPr>
              <a:t>Klikšķiniet, lai rediģētu virsraksta formātu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8" name="Google Shape;266;p43" descr="Shape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518760" y="4060440"/>
            <a:ext cx="561600" cy="561600"/>
          </a:xfrm>
          <a:prstGeom prst="rect">
            <a:avLst/>
          </a:prstGeom>
          <a:ln>
            <a:noFill/>
          </a:ln>
        </p:spPr>
      </p:pic>
      <p:pic>
        <p:nvPicPr>
          <p:cNvPr id="179" name="Google Shape;267;p43" descr="DzDsv_Pattern_03_Half_2_zals.png"/>
          <p:cNvPicPr/>
          <p:nvPr/>
        </p:nvPicPr>
        <p:blipFill>
          <a:blip r:embed="rId3"/>
          <a:srcRect l="0" t="19742" r="0" b="17261"/>
          <a:stretch/>
        </p:blipFill>
        <p:spPr>
          <a:xfrm>
            <a:off x="1448280" y="0"/>
            <a:ext cx="6491520" cy="5143320"/>
          </a:xfrm>
          <a:prstGeom prst="rect">
            <a:avLst/>
          </a:prstGeom>
          <a:ln>
            <a:noFill/>
          </a:ln>
        </p:spPr>
      </p:pic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47120" y="477000"/>
            <a:ext cx="3796200" cy="1450800"/>
          </a:xfrm>
          <a:prstGeom prst="rect">
            <a:avLst/>
          </a:prstGeom>
        </p:spPr>
        <p:txBody>
          <a:bodyPr lIns="68400" rIns="68400" tIns="34200" bIns="34200">
            <a:normAutofit/>
          </a:bodyPr>
          <a:p>
            <a:pPr algn="ctr"/>
            <a:r>
              <a:rPr b="0" lang="lv-LV" sz="3000" spc="-1" strike="noStrike">
                <a:solidFill>
                  <a:srgbClr val="000000"/>
                </a:solidFill>
                <a:latin typeface="Arial"/>
              </a:rPr>
              <a:t>Klikšķiniet, lai rediģētu virsraksta formātu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8" name="Google Shape;31;p8" descr="Shape&#10;&#10;Description automatically generated with low confidence"/>
          <p:cNvPicPr/>
          <p:nvPr/>
        </p:nvPicPr>
        <p:blipFill>
          <a:blip r:embed="rId2"/>
          <a:stretch/>
        </p:blipFill>
        <p:spPr>
          <a:xfrm>
            <a:off x="518760" y="4060440"/>
            <a:ext cx="561600" cy="561600"/>
          </a:xfrm>
          <a:prstGeom prst="rect">
            <a:avLst/>
          </a:prstGeom>
          <a:ln>
            <a:noFill/>
          </a:ln>
        </p:spPr>
      </p:pic>
      <p:pic>
        <p:nvPicPr>
          <p:cNvPr id="219" name="Google Shape;32;p8" descr="DzDsv_Pattern_03_Half_2_zals.png"/>
          <p:cNvPicPr/>
          <p:nvPr/>
        </p:nvPicPr>
        <p:blipFill>
          <a:blip r:embed="rId3"/>
          <a:srcRect l="0" t="19742" r="0" b="17261"/>
          <a:stretch/>
        </p:blipFill>
        <p:spPr>
          <a:xfrm>
            <a:off x="1448280" y="0"/>
            <a:ext cx="6491520" cy="5143320"/>
          </a:xfrm>
          <a:prstGeom prst="rect">
            <a:avLst/>
          </a:prstGeom>
          <a:ln>
            <a:noFill/>
          </a:ln>
        </p:spPr>
      </p:pic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20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5f0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29120" y="922320"/>
            <a:ext cx="3261240" cy="993960"/>
          </a:xfrm>
          <a:prstGeom prst="rect">
            <a:avLst/>
          </a:prstGeom>
        </p:spPr>
        <p:txBody>
          <a:bodyPr lIns="68400" rIns="68400" tIns="34200" bIns="34200">
            <a:noAutofit/>
          </a:bodyPr>
          <a:p>
            <a:pPr algn="ctr"/>
            <a:r>
              <a:rPr b="0" lang="lv-LV" sz="3000" spc="-1" strike="noStrike">
                <a:solidFill>
                  <a:srgbClr val="000000"/>
                </a:solidFill>
                <a:latin typeface="Arial"/>
              </a:rPr>
              <a:t>Klikšķiniet, lai rediģētu virsraksta formātu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448920" y="494640"/>
            <a:ext cx="3972600" cy="13608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body"/>
          </p:nvPr>
        </p:nvSpPr>
        <p:spPr>
          <a:xfrm>
            <a:off x="4575240" y="491040"/>
            <a:ext cx="3783240" cy="136080"/>
          </a:xfrm>
          <a:prstGeom prst="rect">
            <a:avLst/>
          </a:prstGeom>
        </p:spPr>
        <p:txBody>
          <a:bodyPr lIns="68400" rIns="68400" tIns="34200" bIns="34200" anchor="ctr">
            <a:no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7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0" name="Google Shape;37;p14" descr=""/>
          <p:cNvPicPr/>
          <p:nvPr/>
        </p:nvPicPr>
        <p:blipFill>
          <a:blip r:embed="rId2"/>
          <a:stretch/>
        </p:blipFill>
        <p:spPr>
          <a:xfrm>
            <a:off x="510480" y="4451400"/>
            <a:ext cx="217800" cy="217800"/>
          </a:xfrm>
          <a:prstGeom prst="rect">
            <a:avLst/>
          </a:prstGeom>
          <a:ln>
            <a:noFill/>
          </a:ln>
        </p:spPr>
      </p:pic>
      <p:pic>
        <p:nvPicPr>
          <p:cNvPr id="261" name="Google Shape;38;p14" descr=""/>
          <p:cNvPicPr/>
          <p:nvPr/>
        </p:nvPicPr>
        <p:blipFill>
          <a:blip r:embed="rId3"/>
          <a:stretch/>
        </p:blipFill>
        <p:spPr>
          <a:xfrm>
            <a:off x="4638600" y="4498920"/>
            <a:ext cx="1652040" cy="108000"/>
          </a:xfrm>
          <a:prstGeom prst="rect">
            <a:avLst/>
          </a:prstGeom>
          <a:ln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8577360" y="4518000"/>
            <a:ext cx="360" cy="9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5"/>
          <p:cNvSpPr/>
          <p:nvPr/>
        </p:nvSpPr>
        <p:spPr>
          <a:xfrm>
            <a:off x="8620200" y="4518000"/>
            <a:ext cx="360" cy="91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6"/>
          <p:cNvSpPr/>
          <p:nvPr/>
        </p:nvSpPr>
        <p:spPr>
          <a:xfrm>
            <a:off x="8577360" y="518040"/>
            <a:ext cx="360" cy="6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7"/>
          <p:cNvSpPr/>
          <p:nvPr/>
        </p:nvSpPr>
        <p:spPr>
          <a:xfrm>
            <a:off x="8620200" y="518040"/>
            <a:ext cx="360" cy="67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accent2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66" name="Google Shape;43;p14" descr=""/>
          <p:cNvPicPr/>
          <p:nvPr/>
        </p:nvPicPr>
        <p:blipFill>
          <a:blip r:embed="rId4"/>
          <a:srcRect l="0" t="42930" r="52728" b="0"/>
          <a:stretch/>
        </p:blipFill>
        <p:spPr>
          <a:xfrm>
            <a:off x="0" y="2207880"/>
            <a:ext cx="4322520" cy="2935080"/>
          </a:xfrm>
          <a:prstGeom prst="rect">
            <a:avLst/>
          </a:prstGeom>
          <a:ln>
            <a:noFill/>
          </a:ln>
        </p:spPr>
      </p:pic>
      <p:sp>
        <p:nvSpPr>
          <p:cNvPr id="267" name="PlaceHolder 8"/>
          <p:cNvSpPr>
            <a:spLocks noGrp="1"/>
          </p:cNvSpPr>
          <p:nvPr>
            <p:ph type="body"/>
          </p:nvPr>
        </p:nvSpPr>
        <p:spPr>
          <a:xfrm>
            <a:off x="4572000" y="939240"/>
            <a:ext cx="1862640" cy="3429720"/>
          </a:xfrm>
          <a:prstGeom prst="rect">
            <a:avLst/>
          </a:prstGeom>
        </p:spPr>
        <p:txBody>
          <a:bodyPr lIns="68400" rIns="68400" tIns="34200" bIns="34200">
            <a:normAutofit fontScale="9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9"/>
          <p:cNvSpPr>
            <a:spLocks noGrp="1"/>
          </p:cNvSpPr>
          <p:nvPr>
            <p:ph type="body"/>
          </p:nvPr>
        </p:nvSpPr>
        <p:spPr>
          <a:xfrm>
            <a:off x="6499080" y="939960"/>
            <a:ext cx="1862640" cy="3429720"/>
          </a:xfrm>
          <a:prstGeom prst="rect">
            <a:avLst/>
          </a:prstGeom>
        </p:spPr>
        <p:txBody>
          <a:bodyPr lIns="68400" rIns="68400" tIns="34200" bIns="34200">
            <a:normAutofit fontScale="9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Klikšķiniet, lai rediģētu struktūras skata formātu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Otrais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Trešais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Ceturtais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Piektais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Sestais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lv-LV" sz="900" spc="-1" strike="noStrike">
                <a:solidFill>
                  <a:srgbClr val="000000"/>
                </a:solidFill>
                <a:latin typeface="Arial"/>
              </a:rPr>
              <a:t>Septītais struktūras līmenis</a:t>
            </a:r>
            <a:endParaRPr b="0" lang="lv-LV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7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://www.bilesuparadize.lv/" TargetMode="External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626000" y="347400"/>
            <a:ext cx="4050000" cy="339084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lv-LV" sz="5300" spc="-1" strike="noStrike">
                <a:solidFill>
                  <a:srgbClr val="1d1d1b"/>
                </a:solidFill>
                <a:latin typeface="Impact"/>
                <a:ea typeface="Impact"/>
              </a:rPr>
              <a:t>Biļešu tirdzniecība</a:t>
            </a:r>
            <a:endParaRPr b="0" lang="lv-LV" sz="5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TextShape 2"/>
          <p:cNvSpPr txBox="1"/>
          <p:nvPr/>
        </p:nvSpPr>
        <p:spPr>
          <a:xfrm>
            <a:off x="5312520" y="4451400"/>
            <a:ext cx="2066040" cy="2736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12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2023. GADA 2. MAIJĀ</a:t>
            </a:r>
            <a:endParaRPr b="0" lang="lv-LV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7625160" y="4445280"/>
            <a:ext cx="2066040" cy="27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68400" rIns="68400" tIns="34200" bIns="34200" anchor="ctr">
            <a:norm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11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RĪGA, LATVIJA</a:t>
            </a:r>
            <a:endParaRPr b="0" lang="lv-LV" sz="1100" spc="-1" strike="noStrike">
              <a:latin typeface="Aria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5364000" y="3795840"/>
            <a:ext cx="3240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5"/>
          <p:cNvSpPr/>
          <p:nvPr/>
        </p:nvSpPr>
        <p:spPr>
          <a:xfrm>
            <a:off x="5364000" y="4227840"/>
            <a:ext cx="324000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80">
            <a:solidFill>
              <a:schemeClr val="dk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6"/>
          <p:cNvSpPr/>
          <p:nvPr/>
        </p:nvSpPr>
        <p:spPr>
          <a:xfrm>
            <a:off x="5273280" y="3853080"/>
            <a:ext cx="2955240" cy="30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lv-LV" sz="1400" spc="-1" strike="noStrike">
                <a:solidFill>
                  <a:srgbClr val="000000"/>
                </a:solidFill>
                <a:latin typeface="Arial"/>
                <a:ea typeface="Arial"/>
              </a:rPr>
              <a:t>PRESES KONFERENCE </a:t>
            </a:r>
            <a:endParaRPr b="0" lang="lv-LV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Iepriekšējā rezervācija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Biļētes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TextShape 4"/>
          <p:cNvSpPr txBox="1"/>
          <p:nvPr/>
        </p:nvSpPr>
        <p:spPr>
          <a:xfrm>
            <a:off x="3460680" y="700200"/>
            <a:ext cx="515088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 marL="45720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lv-LV" sz="2800" spc="-1" strike="noStrike">
                <a:solidFill>
                  <a:srgbClr val="ec6136"/>
                </a:solidFill>
                <a:latin typeface="Calibri"/>
                <a:ea typeface="Calibri"/>
              </a:rPr>
              <a:t>43 000 (25 %) </a:t>
            </a:r>
            <a:r>
              <a:rPr b="1" lang="lv-LV" sz="1800" spc="-1" strike="noStrike">
                <a:solidFill>
                  <a:srgbClr val="ec6136"/>
                </a:solidFill>
                <a:latin typeface="Calibri"/>
                <a:ea typeface="Calibri"/>
              </a:rPr>
              <a:t>BIĻETES IEPRIEKŠĒJĀ REZERVĀCIJĀ</a:t>
            </a: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lv-LV" sz="24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 </a:t>
            </a:r>
            <a:endParaRPr b="0" lang="lv-LV" sz="2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9" name="Google Shape;568;p33" descr="BILETES-2.png"/>
          <p:cNvPicPr/>
          <p:nvPr/>
        </p:nvPicPr>
        <p:blipFill>
          <a:blip r:embed="rId1"/>
          <a:stretch/>
        </p:blipFill>
        <p:spPr>
          <a:xfrm>
            <a:off x="423360" y="1335960"/>
            <a:ext cx="2712240" cy="2682000"/>
          </a:xfrm>
          <a:prstGeom prst="rect">
            <a:avLst/>
          </a:prstGeom>
          <a:ln>
            <a:noFill/>
          </a:ln>
        </p:spPr>
      </p:pic>
      <p:pic>
        <p:nvPicPr>
          <p:cNvPr id="360" name="Google Shape;569;p33" descr=""/>
          <p:cNvPicPr/>
          <p:nvPr/>
        </p:nvPicPr>
        <p:blipFill>
          <a:blip r:embed="rId2"/>
          <a:stretch/>
        </p:blipFill>
        <p:spPr>
          <a:xfrm>
            <a:off x="4025520" y="1515600"/>
            <a:ext cx="4193640" cy="3429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Deju lieluzvedums “Mūžīgais dzinējs”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3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Biļētes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TextShape 4"/>
          <p:cNvSpPr txBox="1"/>
          <p:nvPr/>
        </p:nvSpPr>
        <p:spPr>
          <a:xfrm>
            <a:off x="3965040" y="86904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 marL="45720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lv-LV" sz="1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SĒDVIETU SKAITS UZ TRIM KONCERTIEM  - </a:t>
            </a:r>
            <a:r>
              <a:rPr b="1" lang="lv-LV" sz="2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31362</a:t>
            </a: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5" name="Google Shape;579;p34" descr="stadions.png"/>
          <p:cNvPicPr/>
          <p:nvPr/>
        </p:nvPicPr>
        <p:blipFill>
          <a:blip r:embed="rId1"/>
          <a:stretch/>
        </p:blipFill>
        <p:spPr>
          <a:xfrm>
            <a:off x="374040" y="1497960"/>
            <a:ext cx="2712240" cy="2682000"/>
          </a:xfrm>
          <a:prstGeom prst="rect">
            <a:avLst/>
          </a:prstGeom>
          <a:ln>
            <a:noFill/>
          </a:ln>
        </p:spPr>
      </p:pic>
      <p:pic>
        <p:nvPicPr>
          <p:cNvPr id="366" name="Google Shape;580;p34" descr="GRAFIKS-3.png"/>
          <p:cNvPicPr/>
          <p:nvPr/>
        </p:nvPicPr>
        <p:blipFill>
          <a:blip r:embed="rId2"/>
          <a:stretch/>
        </p:blipFill>
        <p:spPr>
          <a:xfrm>
            <a:off x="4425480" y="1533240"/>
            <a:ext cx="4111560" cy="406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Noslēguma koncerts “Kopā Augšup”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8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Biļētes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Shape 4"/>
          <p:cNvSpPr txBox="1"/>
          <p:nvPr/>
        </p:nvSpPr>
        <p:spPr>
          <a:xfrm>
            <a:off x="3965040" y="65808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 marL="45720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br/>
            <a:r>
              <a:rPr b="1" lang="lv-LV" sz="19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SĒDVIETU SKAITS  - </a:t>
            </a:r>
            <a:r>
              <a:rPr b="1" lang="lv-LV" sz="2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30 557</a:t>
            </a: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Google Shape;590;p35" descr="mezaparks.png"/>
          <p:cNvPicPr/>
          <p:nvPr/>
        </p:nvPicPr>
        <p:blipFill>
          <a:blip r:embed="rId1"/>
          <a:stretch/>
        </p:blipFill>
        <p:spPr>
          <a:xfrm>
            <a:off x="465480" y="1272960"/>
            <a:ext cx="2712240" cy="2682000"/>
          </a:xfrm>
          <a:prstGeom prst="rect">
            <a:avLst/>
          </a:prstGeom>
          <a:ln>
            <a:noFill/>
          </a:ln>
        </p:spPr>
      </p:pic>
      <p:pic>
        <p:nvPicPr>
          <p:cNvPr id="372" name="Google Shape;591;p35" descr="GRAFIKS-4.png"/>
          <p:cNvPicPr/>
          <p:nvPr/>
        </p:nvPicPr>
        <p:blipFill>
          <a:blip r:embed="rId2"/>
          <a:stretch/>
        </p:blipFill>
        <p:spPr>
          <a:xfrm>
            <a:off x="4446720" y="1589400"/>
            <a:ext cx="3845880" cy="3802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Biļetes dalībniekiem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5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TextShape 4"/>
          <p:cNvSpPr txBox="1"/>
          <p:nvPr/>
        </p:nvSpPr>
        <p:spPr>
          <a:xfrm>
            <a:off x="3965040" y="93924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Uz dalībnieka biļetēm pieteikušies </a:t>
            </a:r>
            <a:r>
              <a:rPr b="1" lang="lv-LV" sz="2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33928 </a:t>
            </a:r>
            <a:r>
              <a:rPr b="1" lang="lv-LV" sz="1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dalībnieki.</a:t>
            </a:r>
            <a:br/>
            <a:br/>
            <a:r>
              <a:rPr b="1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Piedāvāti 9 pasākumi </a:t>
            </a: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- katrai nozarei savs.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Iepriekšējo rezervāciju izpirkšana – 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lv-LV" sz="14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no 22. maija līdz 4. jūnijam</a:t>
            </a:r>
            <a:r>
              <a:rPr b="1" lang="lv-LV" sz="14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 </a:t>
            </a: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izvēlētajā iegādes veidā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7" name="Google Shape;601;g23a24d679e7_0_6" descr="dalībnieki2.png"/>
          <p:cNvPicPr/>
          <p:nvPr/>
        </p:nvPicPr>
        <p:blipFill>
          <a:blip r:embed="rId1"/>
          <a:stretch/>
        </p:blipFill>
        <p:spPr>
          <a:xfrm>
            <a:off x="85680" y="1680840"/>
            <a:ext cx="2712240" cy="268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Bezmaksas iespējas dalībniekiem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Shape 4"/>
          <p:cNvSpPr txBox="1"/>
          <p:nvPr/>
        </p:nvSpPr>
        <p:spPr>
          <a:xfrm>
            <a:off x="3965040" y="93924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 fontScale="78000"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Uzrādot dalībnieka karti</a:t>
            </a: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20400" algn="just">
              <a:lnSpc>
                <a:spcPct val="100000"/>
              </a:lnSpc>
              <a:buClr>
                <a:srgbClr val="000000"/>
              </a:buClr>
              <a:buFont typeface="Helvetica Neue"/>
              <a:buChar char="●"/>
              <a:tabLst>
                <a:tab algn="l" pos="0"/>
              </a:tabLst>
            </a:pPr>
            <a:r>
              <a:rPr b="0" lang="lv-LV" sz="17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atklāšanas koncerts,</a:t>
            </a: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457200" indent="-320400" algn="just">
              <a:lnSpc>
                <a:spcPct val="100000"/>
              </a:lnSpc>
              <a:buClr>
                <a:srgbClr val="000000"/>
              </a:buClr>
              <a:buFont typeface="Helvetica Neue"/>
              <a:buChar char="●"/>
              <a:tabLst>
                <a:tab algn="l" pos="0"/>
              </a:tabLst>
            </a:pPr>
            <a:r>
              <a:rPr b="0" lang="lv-LV" sz="17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tautas lietišķās mākslas izstāde “Mēs”,</a:t>
            </a: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457200" indent="-320400" algn="just">
              <a:lnSpc>
                <a:spcPct val="100000"/>
              </a:lnSpc>
              <a:buClr>
                <a:srgbClr val="000000"/>
              </a:buClr>
              <a:buFont typeface="Helvetica Neue"/>
              <a:buChar char="●"/>
              <a:tabLst>
                <a:tab algn="l" pos="0"/>
              </a:tabLst>
            </a:pPr>
            <a:r>
              <a:rPr b="0" lang="lv-LV" sz="17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pūtēju orķestru lielkoncerts “Laiks iet pāri” un zaļumballe,</a:t>
            </a: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457200" indent="-320400" algn="just">
              <a:lnSpc>
                <a:spcPct val="100000"/>
              </a:lnSpc>
              <a:buClr>
                <a:srgbClr val="000000"/>
              </a:buClr>
              <a:buFont typeface="Helvetica Neue"/>
              <a:buChar char="●"/>
              <a:tabLst>
                <a:tab algn="l" pos="0"/>
              </a:tabLst>
            </a:pPr>
            <a:r>
              <a:rPr b="0" lang="lv-LV" sz="17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koru lielkoncerts “Tīrums. Dziesmas ceļš” un tā ģenerālmēģinājums (stāvvietās),</a:t>
            </a: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457200" indent="-320400" algn="just">
              <a:lnSpc>
                <a:spcPct val="100000"/>
              </a:lnSpc>
              <a:buClr>
                <a:srgbClr val="000000"/>
              </a:buClr>
              <a:buFont typeface="Helvetica Neue"/>
              <a:buChar char="●"/>
              <a:tabLst>
                <a:tab algn="l" pos="0"/>
              </a:tabLst>
            </a:pPr>
            <a:r>
              <a:rPr b="0" lang="lv-LV" sz="17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Noslēguma koncerta ģenerālmēģinājums (stāvvietās) un Noslēguma koncerts “Kopā Augšup” (stāvvietās),</a:t>
            </a: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457200" indent="-320400" algn="just">
              <a:lnSpc>
                <a:spcPct val="100000"/>
              </a:lnSpc>
              <a:buClr>
                <a:srgbClr val="000000"/>
              </a:buClr>
              <a:buFont typeface="Helvetica Neue"/>
              <a:buChar char="●"/>
              <a:tabLst>
                <a:tab algn="l" pos="0"/>
              </a:tabLst>
            </a:pPr>
            <a:r>
              <a:rPr b="0" lang="lv-LV" sz="17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Sadziedāšanās nakts.</a:t>
            </a: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71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2" name="Google Shape;611;p36" descr="dalībnieki2.png"/>
          <p:cNvPicPr/>
          <p:nvPr/>
        </p:nvPicPr>
        <p:blipFill>
          <a:blip r:embed="rId1"/>
          <a:stretch/>
        </p:blipFill>
        <p:spPr>
          <a:xfrm>
            <a:off x="183960" y="2046960"/>
            <a:ext cx="2356200" cy="2329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TextShape 1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TextShape 2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Google Shape;619;p37" descr="DzDsv_RATINKRESLI.jpg"/>
          <p:cNvPicPr/>
          <p:nvPr/>
        </p:nvPicPr>
        <p:blipFill>
          <a:blip r:embed="rId1"/>
          <a:srcRect l="0" t="20651" r="0" b="40252"/>
          <a:stretch/>
        </p:blipFill>
        <p:spPr>
          <a:xfrm>
            <a:off x="2876040" y="717480"/>
            <a:ext cx="5901840" cy="3277440"/>
          </a:xfrm>
          <a:prstGeom prst="rect">
            <a:avLst/>
          </a:prstGeom>
          <a:ln>
            <a:noFill/>
          </a:ln>
        </p:spPr>
      </p:pic>
      <p:sp>
        <p:nvSpPr>
          <p:cNvPr id="386" name="TextShape 3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Biļetes 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cilvēkiem , 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kuri pārvietojas</a:t>
            </a:r>
            <a:br/>
            <a:r>
              <a:rPr b="0" lang="lv-LV" sz="3000" spc="-1" strike="noStrike">
                <a:solidFill>
                  <a:srgbClr val="ec6136"/>
                </a:solidFill>
                <a:latin typeface="Impact"/>
                <a:ea typeface="Impact"/>
              </a:rPr>
              <a:t>ratiņkrēslā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TextShape 2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TextShape 3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Biļetes </a:t>
            </a:r>
            <a:br/>
            <a:r>
              <a:rPr b="0" lang="lv-LV" sz="3000" spc="-1" strike="noStrike">
                <a:solidFill>
                  <a:srgbClr val="ec6136"/>
                </a:solidFill>
                <a:latin typeface="Impact"/>
                <a:ea typeface="Impact"/>
              </a:rPr>
              <a:t>daudzbērnu </a:t>
            </a:r>
            <a:br/>
            <a:r>
              <a:rPr b="0" lang="lv-LV" sz="3000" spc="-1" strike="noStrike">
                <a:solidFill>
                  <a:srgbClr val="ec6136"/>
                </a:solidFill>
                <a:latin typeface="Impact"/>
                <a:ea typeface="Impact"/>
              </a:rPr>
              <a:t>ģimenēm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programmas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“Goda ģimene”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dalībniekiem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0" name="Google Shape;629;p38" descr="DzDsv_DAUDZBERNU_GIM-3.jpg"/>
          <p:cNvPicPr/>
          <p:nvPr/>
        </p:nvPicPr>
        <p:blipFill>
          <a:blip r:embed="rId1"/>
          <a:srcRect l="0" t="20515" r="26188" b="62124"/>
          <a:stretch/>
        </p:blipFill>
        <p:spPr>
          <a:xfrm>
            <a:off x="3092040" y="1364400"/>
            <a:ext cx="5745960" cy="191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TextShape 3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Biļetes </a:t>
            </a:r>
            <a:br/>
            <a:r>
              <a:rPr b="0" lang="lv-LV" sz="3000" spc="-1" strike="noStrike">
                <a:solidFill>
                  <a:srgbClr val="ec6136"/>
                </a:solidFill>
                <a:latin typeface="Impact"/>
                <a:ea typeface="Impact"/>
              </a:rPr>
              <a:t>daudzbērnu </a:t>
            </a:r>
            <a:br/>
            <a:r>
              <a:rPr b="0" lang="lv-LV" sz="3000" spc="-1" strike="noStrike">
                <a:solidFill>
                  <a:srgbClr val="ec6136"/>
                </a:solidFill>
                <a:latin typeface="Impact"/>
                <a:ea typeface="Impact"/>
              </a:rPr>
              <a:t>ģimenēm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programmas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“Goda ģimene”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dalībniekiem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4" name="Google Shape;638;p39" descr="DzDsv_DAUDZBERNU_GIM-3.jpg"/>
          <p:cNvPicPr/>
          <p:nvPr/>
        </p:nvPicPr>
        <p:blipFill>
          <a:blip r:embed="rId1"/>
          <a:srcRect l="0" t="38704" r="0" b="10840"/>
          <a:stretch/>
        </p:blipFill>
        <p:spPr>
          <a:xfrm>
            <a:off x="3605400" y="779040"/>
            <a:ext cx="4870080" cy="3490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TextShape 1"/>
          <p:cNvSpPr txBox="1"/>
          <p:nvPr/>
        </p:nvSpPr>
        <p:spPr>
          <a:xfrm>
            <a:off x="447120" y="477000"/>
            <a:ext cx="3796200" cy="14508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BIĻETES UN IELŪGUMI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Biļešu rezervācijas un ielūgumu komisija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Biļētes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TextShape 4"/>
          <p:cNvSpPr txBox="1"/>
          <p:nvPr/>
        </p:nvSpPr>
        <p:spPr>
          <a:xfrm>
            <a:off x="3965040" y="93924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 fontScale="71000"/>
          </a:bodyPr>
          <a:p>
            <a:pPr marL="7920" indent="-7560">
              <a:lnSpc>
                <a:spcPct val="100000"/>
              </a:lnSpc>
              <a:tabLst>
                <a:tab algn="l" pos="0"/>
              </a:tabLst>
            </a:pPr>
            <a:r>
              <a:rPr b="1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Regulējošs dokuments - „XXVII Vispārējo latviešu Dziesmu un XVII Deju svētku biļešu rezervēšanas un ielūgumu izsniegšanas noteikumi”.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7920" indent="-756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Saskaņā ar nolikumu darbojas biļešu rezervācijas un ielūgumu komisijas (LNKC, KM, LPS, UNESCO, Dziesmu un deju svētku biedrība, Rīgas pašvaldība). 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7920" indent="-7560"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lv-LV" sz="14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Tās pienākumi: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00000"/>
              </a:lnSpc>
              <a:spcBef>
                <a:spcPts val="1001"/>
              </a:spcBef>
              <a:buClr>
                <a:srgbClr val="1d1d1b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apstiprināt ielūdzamo Svētku viesu grupu sarakstu;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00000"/>
              </a:lnSpc>
              <a:spcBef>
                <a:spcPts val="1001"/>
              </a:spcBef>
              <a:buClr>
                <a:srgbClr val="1d1d1b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noteikt un apstiprināt Svētku biļešu iepriekšējās rezervēšanas apjomus;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00000"/>
              </a:lnSpc>
              <a:spcBef>
                <a:spcPts val="1001"/>
              </a:spcBef>
              <a:buClr>
                <a:srgbClr val="1d1d1b"/>
              </a:buClr>
              <a:buFont typeface="Arial"/>
              <a:buChar char="•"/>
              <a:tabLst>
                <a:tab algn="l" pos="0"/>
              </a:tabLst>
            </a:pP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izskatīt rīkotājam iesniegtos biļešu iepriekšējās rezervēšanas pieprasījumus.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0" name="Google Shape;653;p40" descr="biletes.png"/>
          <p:cNvPicPr/>
          <p:nvPr/>
        </p:nvPicPr>
        <p:blipFill>
          <a:blip r:embed="rId1"/>
          <a:stretch/>
        </p:blipFill>
        <p:spPr>
          <a:xfrm>
            <a:off x="448920" y="2000160"/>
            <a:ext cx="2768400" cy="201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Cenrādis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TextShape 4"/>
          <p:cNvSpPr txBox="1"/>
          <p:nvPr/>
        </p:nvSpPr>
        <p:spPr>
          <a:xfrm>
            <a:off x="3965040" y="93924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>
              <a:lnSpc>
                <a:spcPct val="10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25.04.2023. Ministru kabineta sēdē apstiprināts biļešu un maksas pakalpojumu cenrādis</a:t>
            </a:r>
            <a:br/>
            <a:br/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Biļešu cenas Svētku maksas pasākumiem.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Dažādas cenu kategorijas atkarībā no pasākumu norišu vietu sēdvietu izvietojuma un redzamības.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51"/>
              </a:spcBef>
              <a:tabLst>
                <a:tab algn="l" pos="0"/>
              </a:tabLst>
            </a:pP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Cenu amplitūda no 5 līdz 100 eiro saskaņā ar katra pasākuma programmu, skatītāju vietu skaitu un biļešu pieprasījumu.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Google Shape;490;p3" descr="CENA.png"/>
          <p:cNvPicPr/>
          <p:nvPr/>
        </p:nvPicPr>
        <p:blipFill>
          <a:blip r:embed="rId1"/>
          <a:stretch/>
        </p:blipFill>
        <p:spPr>
          <a:xfrm>
            <a:off x="420120" y="1372680"/>
            <a:ext cx="2239920" cy="2186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Ielūgumi </a:t>
            </a:r>
            <a:br/>
            <a:r>
              <a:rPr b="0" lang="lv-LV" sz="3000" spc="-1" strike="noStrike">
                <a:solidFill>
                  <a:srgbClr val="1ca359"/>
                </a:solidFill>
                <a:latin typeface="Impact"/>
                <a:ea typeface="Impact"/>
              </a:rPr>
              <a:t>mazāk par 2 % 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Biļētes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TextShape 4"/>
          <p:cNvSpPr txBox="1"/>
          <p:nvPr/>
        </p:nvSpPr>
        <p:spPr>
          <a:xfrm>
            <a:off x="3460680" y="939240"/>
            <a:ext cx="532440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 marL="457200">
              <a:lnSpc>
                <a:spcPct val="100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Saskaņā ar nolikumu ielūgumi tiks piedāvāti</a:t>
            </a: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Valsts trim augstākajām amatpersonām - Valsts prezidentam, Saeimas priekšsēdētājam, Ministru prezidentam;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Bijušajiem valsts prezidentiem;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Dziesmu un deju svētku padomes locekļiem;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Dziesmu un deju svētku Rīcības komitejas locekļiem;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Dziesmu un deju svētku goda viesiem: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Kultūras ministrijas Izcilības balvas ieguvējiem;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Rīkotāja ārvalstu sadarbības organizācijām,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Dziesmu svētku satura veidotājiem: Svētku māksliniecisko programmu veidotājiem un radošajām komandām.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5" name="Google Shape;663;p41" descr="biletes.png"/>
          <p:cNvPicPr/>
          <p:nvPr/>
        </p:nvPicPr>
        <p:blipFill>
          <a:blip r:embed="rId1"/>
          <a:stretch/>
        </p:blipFill>
        <p:spPr>
          <a:xfrm>
            <a:off x="448920" y="2000160"/>
            <a:ext cx="2768400" cy="201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Iepriekšējā rezervācija </a:t>
            </a:r>
            <a:r>
              <a:rPr b="0" lang="lv-LV" sz="3000" spc="-1" strike="noStrike">
                <a:solidFill>
                  <a:srgbClr val="1ca359"/>
                </a:solidFill>
                <a:latin typeface="Impact"/>
                <a:ea typeface="Impact"/>
              </a:rPr>
              <a:t>25 %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Biļētes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Shape 4"/>
          <p:cNvSpPr txBox="1"/>
          <p:nvPr/>
        </p:nvSpPr>
        <p:spPr>
          <a:xfrm>
            <a:off x="3965040" y="93924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 fontScale="5000"/>
          </a:bodyPr>
          <a:p>
            <a:pPr marL="457200" indent="-311400">
              <a:lnSpc>
                <a:spcPct val="100000"/>
              </a:lnSpc>
              <a:buClr>
                <a:srgbClr val="1d1d1b"/>
              </a:buClr>
              <a:buFont typeface="Helvetica Neue"/>
              <a:buChar char="●"/>
            </a:pP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Svētku dalībniekiem;</a:t>
            </a: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 marL="457200" indent="-311400">
              <a:lnSpc>
                <a:spcPct val="100000"/>
              </a:lnSpc>
              <a:buClr>
                <a:srgbClr val="1d1d1b"/>
              </a:buClr>
              <a:buFont typeface="Helvetica Neue"/>
              <a:buChar char="●"/>
            </a:pP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Svētku sagatavošanas un realizācijas procesā tieši iesaistītajām institūcijām Latvijā un Svētku procesa uzturētājiem ārvalstīs (Rīkotājs, Latvijas Pašvaldību savienība, pašvaldība, trešie dibinātāji, Kultūras ministrija, Pasaules Brīvo Latvieši apvienība, Eiropas Latviešu apvienība);</a:t>
            </a: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 marL="457200" indent="-311400">
              <a:lnSpc>
                <a:spcPct val="100000"/>
              </a:lnSpc>
              <a:buClr>
                <a:srgbClr val="1d1d1b"/>
              </a:buClr>
              <a:buFont typeface="Helvetica Neue"/>
              <a:buChar char="●"/>
            </a:pP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Svētku māksliniecisko programmu veidotājiem, radošajām komandām;</a:t>
            </a: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 marL="457200" indent="-311400">
              <a:lnSpc>
                <a:spcPct val="100000"/>
              </a:lnSpc>
              <a:buClr>
                <a:srgbClr val="1d1d1b"/>
              </a:buClr>
              <a:buFont typeface="Helvetica Neue"/>
              <a:buChar char="●"/>
            </a:pP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 </a:t>
            </a: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Valsts oficiālajām ārvalstu delegācijām (Valsts prezidenta kanceleja, Latvijas Republikas Saeima, Kultūras ministrija, Ārlietu ministrija, UNESCO);</a:t>
            </a: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 marL="457200" indent="-311400">
              <a:lnSpc>
                <a:spcPct val="100000"/>
              </a:lnSpc>
              <a:buClr>
                <a:srgbClr val="1d1d1b"/>
              </a:buClr>
              <a:buFont typeface="Helvetica Neue"/>
              <a:buChar char="●"/>
            </a:pP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Daudzbērnu ģimenēm ar Latvijas Goda ģimenes apliecības īpašniekiem;</a:t>
            </a: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 marL="457200" indent="-311400">
              <a:lnSpc>
                <a:spcPct val="100000"/>
              </a:lnSpc>
              <a:buClr>
                <a:srgbClr val="1d1d1b"/>
              </a:buClr>
              <a:buFont typeface="Helvetica Neue"/>
              <a:buChar char="●"/>
            </a:pP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Cilvēkiem, kuri pārvietojas ratiņkrēslos;</a:t>
            </a: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 marL="457200" indent="-311400">
              <a:lnSpc>
                <a:spcPct val="100000"/>
              </a:lnSpc>
              <a:buClr>
                <a:srgbClr val="1d1d1b"/>
              </a:buClr>
              <a:buFont typeface="Helvetica Neue"/>
              <a:buChar char="●"/>
            </a:pPr>
            <a:r>
              <a:rPr b="0" lang="lv-LV" sz="328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Svētku rīkošanā iesaistītajiem sadarbības partneriem.</a:t>
            </a: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328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" name="Google Shape;673;p42" descr="biletes.png"/>
          <p:cNvPicPr/>
          <p:nvPr/>
        </p:nvPicPr>
        <p:blipFill>
          <a:blip r:embed="rId1"/>
          <a:stretch/>
        </p:blipFill>
        <p:spPr>
          <a:xfrm>
            <a:off x="448920" y="2000160"/>
            <a:ext cx="2768400" cy="201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447120" y="477000"/>
            <a:ext cx="3796200" cy="14508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PIEEJAMĪBA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429120" y="187884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Plaša 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pieejamība</a:t>
            </a:r>
            <a:br/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Pieejamība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TextShape 4"/>
          <p:cNvSpPr txBox="1"/>
          <p:nvPr/>
        </p:nvSpPr>
        <p:spPr>
          <a:xfrm>
            <a:off x="2954160" y="837000"/>
            <a:ext cx="5657400" cy="3537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Svētku rīkotāja mērķis – </a:t>
            </a: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plaša pieejamība visās platformās</a:t>
            </a: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700"/>
              </a:spcBef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700"/>
              </a:spcBef>
              <a:tabLst>
                <a:tab algn="l" pos="0"/>
              </a:tabLst>
            </a:pPr>
            <a:r>
              <a:rPr b="1" lang="lv-LV" sz="14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Sabiedriskie mediji</a:t>
            </a:r>
            <a:br/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Tiešraides un translācijas LTV, Latvijas Radio, lsm.lv un replay.lv</a:t>
            </a:r>
            <a:br/>
            <a:r>
              <a:rPr b="1" lang="lv-LV" sz="14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LMT Viedtelevīzija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Tiešraides un translācijas maksas un bezmaksas platformā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lv-LV" sz="1400" spc="-1" strike="noStrike">
                <a:solidFill>
                  <a:srgbClr val="1da853"/>
                </a:solidFill>
                <a:latin typeface="Helvetica Neue"/>
                <a:ea typeface="Helvetica Neue"/>
              </a:rPr>
              <a:t>TV24 un ReTV</a:t>
            </a:r>
            <a:br/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Tiešraides un translācijas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lv-LV" sz="1400" spc="-1" strike="noStrike">
                <a:solidFill>
                  <a:srgbClr val="1da853"/>
                </a:solidFill>
                <a:latin typeface="Helvetica Neue"/>
                <a:ea typeface="Helvetica Neue"/>
              </a:rPr>
              <a:t>Publiskās skatīšanās vietas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lv-LV" sz="14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LTV nodrošina bezmaksas sublicenci. Rīgā - 8 apkaimēs</a:t>
            </a: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lv-LV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CustomShape 1"/>
          <p:cNvSpPr/>
          <p:nvPr/>
        </p:nvSpPr>
        <p:spPr>
          <a:xfrm>
            <a:off x="1010520" y="501840"/>
            <a:ext cx="7567920" cy="3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7" name="CustomShape 2"/>
          <p:cNvSpPr/>
          <p:nvPr/>
        </p:nvSpPr>
        <p:spPr>
          <a:xfrm>
            <a:off x="2022480" y="1231920"/>
            <a:ext cx="6724800" cy="23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8" name="TextShape 3"/>
          <p:cNvSpPr txBox="1"/>
          <p:nvPr/>
        </p:nvSpPr>
        <p:spPr>
          <a:xfrm>
            <a:off x="3420000" y="636120"/>
            <a:ext cx="5061960" cy="19342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 fontScale="28000"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lv-LV" sz="4400" spc="-1" strike="noStrike">
                <a:solidFill>
                  <a:srgbClr val="1d1d1b"/>
                </a:solidFill>
                <a:latin typeface="Impact"/>
                <a:ea typeface="Impact"/>
              </a:rPr>
              <a:t>UZ TIKŠANOS</a:t>
            </a:r>
            <a:br/>
            <a:r>
              <a:rPr b="0" lang="lv-LV" sz="4400" spc="-1" strike="noStrike">
                <a:solidFill>
                  <a:srgbClr val="1d1d1b"/>
                </a:solidFill>
                <a:latin typeface="Impact"/>
                <a:ea typeface="Impact"/>
              </a:rPr>
              <a:t>SVĒTKOS!</a:t>
            </a:r>
            <a:br/>
            <a:br/>
            <a:r>
              <a:rPr b="0" lang="lv-LV" sz="2700" spc="-1" strike="noStrike">
                <a:solidFill>
                  <a:srgbClr val="1d1d1b"/>
                </a:solidFill>
                <a:latin typeface="Impact"/>
                <a:ea typeface="Impact"/>
              </a:rPr>
              <a:t>KOPĀ BŪT.</a:t>
            </a:r>
            <a:br/>
            <a:r>
              <a:rPr b="0" lang="lv-LV" sz="2700" spc="-1" strike="noStrike">
                <a:solidFill>
                  <a:srgbClr val="1d1d1b"/>
                </a:solidFill>
                <a:latin typeface="Impact"/>
                <a:ea typeface="Impact"/>
              </a:rPr>
              <a:t>KOPĀ JUST</a:t>
            </a:r>
            <a:br/>
            <a:br/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#DZSV2023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Biļešu cenas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no </a:t>
            </a:r>
            <a:r>
              <a:rPr b="0" lang="lv-LV" sz="3000" spc="-1" strike="noStrike">
                <a:solidFill>
                  <a:srgbClr val="1ca359"/>
                </a:solidFill>
                <a:latin typeface="Impact"/>
                <a:ea typeface="Impact"/>
              </a:rPr>
              <a:t>5 līdz 100 eiro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TextShape 4"/>
          <p:cNvSpPr txBox="1"/>
          <p:nvPr/>
        </p:nvSpPr>
        <p:spPr>
          <a:xfrm>
            <a:off x="3552120" y="742320"/>
            <a:ext cx="510876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 marL="7920" indent="-7560">
              <a:lnSpc>
                <a:spcPct val="100000"/>
              </a:lnSpc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Garīgās mūzikas koncerts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15 – 35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Tautas lietišķās mākslas izstāde «Mēs»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5 eiro 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Gājiena laikā sēdvietas skatītāju tribīnēs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25 eiro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7920" indent="-7560">
              <a:lnSpc>
                <a:spcPct val="100000"/>
              </a:lnSpc>
              <a:tabLst>
                <a:tab algn="l" pos="0"/>
              </a:tabLst>
            </a:pPr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Svētku Atklāšanas koncerts –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40 eiro (dalībniekiem bezmksas)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Dejas lielkoncerts "Balts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” 20– 70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Diriģentu kora koncerts “Diriģents”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15 – 30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Kokļu mūzikas nakts koncerts “Gaismas dārzs”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12 – 20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Kokļu mūzikas nakts koncerts “Nakts dziesma”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12 – 20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Mazākumtautību kolektīvu koncerts “Saules dziesmu audeklā”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12 – 25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Vokāli simfoniskās mūzikas koncerts “Šūpulis”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20 – 90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Vokālo ansambļu mūsdienu mūzikas koncerts “Skaņu portreti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” 15 – 25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Vokālo ansambļu garīgās mūzikas koncerts “Dievs. Daba. Cilvēks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” 15 – 25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Latviešu tautastērpu skate “Mēnesnīcā”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15 – 25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Pūtēju orķestru koncerts “Laiks iet pāri” un Zaļumballe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10 eiro 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Koru lielkoncerta "Tīrums. Dziesmas ceļš" ģenerālmēģinājums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15 – 40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Koru lielkoncerts "Tīrums. Dziesmas ceļš”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15 – 70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Kokļu mūzikas lielkoncerts “Laika upe”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15 – 25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Tautas mūzikas koncerts “Trejdeviņi spēlmanīši”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10 – 30 eiro</a:t>
            </a:r>
            <a:br/>
            <a:r>
              <a:rPr b="0" lang="lv-LV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Pūtēju orķestru latviešu mūzikas koncerta “Partitūra svētkiem”  </a:t>
            </a:r>
            <a:r>
              <a:rPr b="1" lang="lv-LV" sz="1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10 - 20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Deju lieluzvedums „Mūžīgais dzinējs”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20 - 100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Bērnu un jauniešu vokālo ansambļu koncerts “Es vēlos sev ko pastāstīt”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7 – 12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Noslēguma koncerta "Kopā Augšup" ģenerālmēģinājums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15 – 45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Noslēguma koncerts "Kopā Augšup”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20 – 100 eiro</a:t>
            </a:r>
            <a:br/>
            <a:r>
              <a:rPr b="0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Sadziedāšanās nakts </a:t>
            </a:r>
            <a:r>
              <a:rPr b="1" lang="lv-LV" sz="10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10 eiro</a:t>
            </a: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6" name="Google Shape;500;p4" descr="biletes.png"/>
          <p:cNvPicPr/>
          <p:nvPr/>
        </p:nvPicPr>
        <p:blipFill>
          <a:blip r:embed="rId1"/>
          <a:stretch/>
        </p:blipFill>
        <p:spPr>
          <a:xfrm>
            <a:off x="448560" y="1786680"/>
            <a:ext cx="2171160" cy="1583640"/>
          </a:xfrm>
          <a:prstGeom prst="rect">
            <a:avLst/>
          </a:prstGeom>
          <a:ln>
            <a:noFill/>
          </a:ln>
        </p:spPr>
      </p:pic>
      <p:pic>
        <p:nvPicPr>
          <p:cNvPr id="327" name="Google Shape;501;p4" descr="CENA.png"/>
          <p:cNvPicPr/>
          <p:nvPr/>
        </p:nvPicPr>
        <p:blipFill>
          <a:blip r:embed="rId2"/>
          <a:stretch/>
        </p:blipFill>
        <p:spPr>
          <a:xfrm rot="20922600">
            <a:off x="870120" y="3052440"/>
            <a:ext cx="1643040" cy="1603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Ieņēmumu prognoze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TextShape 4"/>
          <p:cNvSpPr txBox="1"/>
          <p:nvPr/>
        </p:nvSpPr>
        <p:spPr>
          <a:xfrm>
            <a:off x="3151080" y="939240"/>
            <a:ext cx="54601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 fontScale="36000"/>
          </a:bodyPr>
          <a:p>
            <a:pPr marL="457200" indent="-228240" algn="just">
              <a:lnSpc>
                <a:spcPct val="100000"/>
              </a:lnSpc>
              <a:tabLst>
                <a:tab algn="l" pos="0"/>
              </a:tabLst>
            </a:pPr>
            <a:r>
              <a:rPr b="1" lang="lv-LV" sz="333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Ieņēmumu prognoze ir 7.5 mlj eiro</a:t>
            </a:r>
            <a:endParaRPr b="0" lang="lv-LV" sz="333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 algn="just">
              <a:lnSpc>
                <a:spcPct val="100000"/>
              </a:lnSpc>
              <a:tabLst>
                <a:tab algn="l" pos="0"/>
              </a:tabLst>
            </a:pPr>
            <a:endParaRPr b="0" lang="lv-LV" sz="333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 algn="just">
              <a:lnSpc>
                <a:spcPct val="100000"/>
              </a:lnSpc>
              <a:tabLst>
                <a:tab algn="l" pos="0"/>
              </a:tabLst>
            </a:pPr>
            <a:endParaRPr b="0" lang="lv-LV" sz="333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 algn="just">
              <a:lnSpc>
                <a:spcPct val="100000"/>
              </a:lnSpc>
              <a:tabLst>
                <a:tab algn="l" pos="0"/>
              </a:tabLst>
            </a:pPr>
            <a:r>
              <a:rPr b="1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Noteikta, ņemot vērā: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80080" algn="just">
              <a:lnSpc>
                <a:spcPct val="100000"/>
              </a:lnSpc>
              <a:buClr>
                <a:srgbClr val="1d1d1b"/>
              </a:buClr>
              <a:buSzPct val="127000"/>
              <a:buFont typeface="Arial"/>
              <a:buChar char="•"/>
              <a:tabLst>
                <a:tab algn="l" pos="0"/>
              </a:tabLst>
            </a:pPr>
            <a:r>
              <a:rPr b="0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Informāciju par iepriekšējo Dziesmu un deju svētku biļešu realizāciju,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80080" algn="just">
              <a:lnSpc>
                <a:spcPct val="100000"/>
              </a:lnSpc>
              <a:buClr>
                <a:srgbClr val="1d1d1b"/>
              </a:buClr>
              <a:buSzPct val="127000"/>
              <a:buFont typeface="Arial"/>
              <a:buChar char="•"/>
              <a:tabLst>
                <a:tab algn="l" pos="0"/>
              </a:tabLst>
            </a:pPr>
            <a:r>
              <a:rPr b="0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Ekonomisko situāciju valstī,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80080" algn="just">
              <a:lnSpc>
                <a:spcPct val="100000"/>
              </a:lnSpc>
              <a:buClr>
                <a:srgbClr val="1d1d1b"/>
              </a:buClr>
              <a:buSzPct val="127000"/>
              <a:buFont typeface="Arial"/>
              <a:buChar char="•"/>
              <a:tabLst>
                <a:tab algn="l" pos="0"/>
              </a:tabLst>
            </a:pPr>
            <a:r>
              <a:rPr b="0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Iedzīvotāju pirktspēju.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15640" algn="just">
              <a:lnSpc>
                <a:spcPct val="100000"/>
              </a:lnSpc>
              <a:tabLst>
                <a:tab algn="l" pos="0"/>
              </a:tabLst>
            </a:pP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 algn="just">
              <a:lnSpc>
                <a:spcPct val="100000"/>
              </a:lnSpc>
              <a:tabLst>
                <a:tab algn="l" pos="0"/>
              </a:tabLst>
            </a:pPr>
            <a:r>
              <a:rPr b="1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Ieņēmumus no maksas pakalpojumiem plānots novirzīt: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80080" algn="just">
              <a:lnSpc>
                <a:spcPct val="100000"/>
              </a:lnSpc>
              <a:buClr>
                <a:srgbClr val="1d1d1b"/>
              </a:buClr>
              <a:buSzPct val="127000"/>
              <a:buFont typeface="Arial"/>
              <a:buChar char="•"/>
              <a:tabLst>
                <a:tab algn="l" pos="0"/>
              </a:tabLst>
            </a:pPr>
            <a:r>
              <a:rPr b="0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Pasākumu norises vietu nomai,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80080" algn="just">
              <a:lnSpc>
                <a:spcPct val="100000"/>
              </a:lnSpc>
              <a:buClr>
                <a:srgbClr val="1d1d1b"/>
              </a:buClr>
              <a:buSzPct val="127000"/>
              <a:buFont typeface="Arial"/>
              <a:buChar char="•"/>
              <a:tabLst>
                <a:tab algn="l" pos="0"/>
              </a:tabLst>
            </a:pPr>
            <a:r>
              <a:rPr b="0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Pasākumu tehniskajam nodrošinājumam,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79720" algn="just">
              <a:lnSpc>
                <a:spcPct val="100000"/>
              </a:lnSpc>
              <a:buClr>
                <a:srgbClr val="1d1d1b"/>
              </a:buClr>
              <a:buSzPct val="127000"/>
              <a:buFont typeface="Arial"/>
              <a:buChar char="•"/>
              <a:tabLst>
                <a:tab algn="l" pos="0"/>
              </a:tabLst>
            </a:pPr>
            <a:r>
              <a:rPr b="0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Pasākumu mākslinieciskajai realizācijai,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343080" indent="-258120" algn="just">
              <a:lnSpc>
                <a:spcPct val="100000"/>
              </a:lnSpc>
              <a:buClr>
                <a:srgbClr val="1d1d1b"/>
              </a:buClr>
              <a:buFont typeface="Helvetica Neue"/>
              <a:buChar char="•"/>
              <a:tabLst>
                <a:tab algn="l" pos="0"/>
              </a:tabLst>
            </a:pPr>
            <a:r>
              <a:rPr b="0" lang="lv-LV" sz="2029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Svētku rīkošanas kopējiem izdevumiem.</a:t>
            </a: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 algn="just">
              <a:lnSpc>
                <a:spcPct val="120000"/>
              </a:lnSpc>
              <a:tabLst>
                <a:tab algn="l" pos="0"/>
              </a:tabLst>
            </a:pP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2029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2" name="Google Shape;511;p5" descr="ienemumi.png"/>
          <p:cNvPicPr/>
          <p:nvPr/>
        </p:nvPicPr>
        <p:blipFill>
          <a:blip r:embed="rId1"/>
          <a:stretch/>
        </p:blipFill>
        <p:spPr>
          <a:xfrm>
            <a:off x="469440" y="1961280"/>
            <a:ext cx="2364840" cy="2308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Atlaides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Shape 4"/>
          <p:cNvSpPr txBox="1"/>
          <p:nvPr/>
        </p:nvSpPr>
        <p:spPr>
          <a:xfrm>
            <a:off x="4093560" y="939240"/>
            <a:ext cx="451764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 fontScale="82000"/>
          </a:bodyPr>
          <a:p>
            <a:pPr marL="457200" indent="-228240">
              <a:lnSpc>
                <a:spcPct val="100000"/>
              </a:lnSpc>
              <a:spcBef>
                <a:spcPts val="751"/>
              </a:spcBef>
              <a:tabLst>
                <a:tab algn="l" pos="0"/>
              </a:tabLst>
            </a:pPr>
            <a:r>
              <a:rPr b="1" lang="lv-LV" sz="292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10 % atlaide </a:t>
            </a:r>
            <a:br/>
            <a:r>
              <a:rPr b="1" lang="lv-LV" sz="192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no ieejas biļetes cenas paredzētas:</a:t>
            </a:r>
            <a:endParaRPr b="0" lang="lv-LV" sz="192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00000"/>
              </a:lnSpc>
              <a:spcBef>
                <a:spcPts val="751"/>
              </a:spcBef>
              <a:tabLst>
                <a:tab algn="l" pos="0"/>
              </a:tabLst>
            </a:pPr>
            <a:endParaRPr b="0" lang="lv-LV" sz="1920" spc="-1" strike="noStrike">
              <a:solidFill>
                <a:srgbClr val="000000"/>
              </a:solidFill>
              <a:latin typeface="Arial"/>
            </a:endParaRPr>
          </a:p>
          <a:p>
            <a:pPr marL="343080" indent="-327960">
              <a:lnSpc>
                <a:spcPct val="100000"/>
              </a:lnSpc>
              <a:spcBef>
                <a:spcPts val="751"/>
              </a:spcBef>
              <a:buClr>
                <a:srgbClr val="1d1d1b"/>
              </a:buClr>
              <a:buSzPct val="117000"/>
              <a:buFont typeface="Arial"/>
              <a:buChar char="•"/>
              <a:tabLst>
                <a:tab algn="l" pos="0"/>
              </a:tabLst>
            </a:pPr>
            <a:r>
              <a:rPr b="0" lang="lv-LV" sz="185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Daudzbērnu ģimenēm, uzrādot „Goda ģimenes karti”</a:t>
            </a: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 marL="343080" indent="-327960">
              <a:lnSpc>
                <a:spcPct val="100000"/>
              </a:lnSpc>
              <a:spcBef>
                <a:spcPts val="751"/>
              </a:spcBef>
              <a:buClr>
                <a:srgbClr val="1d1d1b"/>
              </a:buClr>
              <a:buSzPct val="117000"/>
              <a:buFont typeface="Arial"/>
              <a:buChar char="•"/>
              <a:tabLst>
                <a:tab algn="l" pos="0"/>
              </a:tabLst>
            </a:pPr>
            <a:r>
              <a:rPr b="0" lang="lv-LV" sz="185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Personām ar I, II vai III invaliditātes grupu, uzrādot atbilstošu apliecību</a:t>
            </a: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 marL="343080" indent="-327960">
              <a:lnSpc>
                <a:spcPct val="100000"/>
              </a:lnSpc>
              <a:spcBef>
                <a:spcPts val="751"/>
              </a:spcBef>
              <a:buClr>
                <a:srgbClr val="1d1d1b"/>
              </a:buClr>
              <a:buSzPct val="117000"/>
              <a:buFont typeface="Arial"/>
              <a:buChar char="•"/>
              <a:tabLst>
                <a:tab algn="l" pos="0"/>
              </a:tabLst>
            </a:pPr>
            <a:r>
              <a:rPr b="0" lang="lv-LV" sz="185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Politiski represētajām personām, uzrādot atbilstošu apliecību </a:t>
            </a: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20000"/>
              </a:lnSpc>
              <a:tabLst>
                <a:tab algn="l" pos="0"/>
              </a:tabLst>
            </a:pP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7" name="Google Shape;521;p6" descr="atlaides.png"/>
          <p:cNvPicPr/>
          <p:nvPr/>
        </p:nvPicPr>
        <p:blipFill>
          <a:blip r:embed="rId1"/>
          <a:stretch/>
        </p:blipFill>
        <p:spPr>
          <a:xfrm>
            <a:off x="420120" y="1335240"/>
            <a:ext cx="2653200" cy="2589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Process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CustomShape 4"/>
          <p:cNvSpPr/>
          <p:nvPr/>
        </p:nvSpPr>
        <p:spPr>
          <a:xfrm>
            <a:off x="4033080" y="1102320"/>
            <a:ext cx="4555440" cy="289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Vienā pirkuma reizē </a:t>
            </a:r>
            <a:r>
              <a:rPr b="0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viena persona varēs iegādāties ne vairāk kā 4 biļetes uz katru Dziesmu un deju svētku pasākumu. </a:t>
            </a:r>
            <a:endParaRPr b="0" lang="lv-LV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</a:t>
            </a:r>
            <a:endParaRPr b="0" lang="lv-LV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Vienā pirkuma reizē </a:t>
            </a:r>
            <a:r>
              <a:rPr b="0" i="1" lang="lv-LV" sz="1800" spc="-1" strike="noStrike" u="sng">
                <a:solidFill>
                  <a:srgbClr val="0563c1"/>
                </a:solidFill>
                <a:uFillTx/>
                <a:latin typeface="Helvetica Neue"/>
                <a:ea typeface="Helvetica Neue"/>
                <a:hlinkClick r:id="rId1"/>
              </a:rPr>
              <a:t>www.bilesuparadize.lv</a:t>
            </a:r>
            <a:r>
              <a:rPr b="0" i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 </a:t>
            </a:r>
            <a:r>
              <a:rPr b="0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kopumā</a:t>
            </a:r>
            <a:r>
              <a:rPr b="0" i="1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</a:t>
            </a:r>
            <a:r>
              <a:rPr b="0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varēs iegādāties 20 biļetes vienā pirkumā, bet ne vairāk kā 4 biļetes uz konkrētu pasākumu.</a:t>
            </a:r>
            <a:endParaRPr b="0" lang="lv-LV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</a:t>
            </a:r>
            <a:endParaRPr b="0" lang="lv-LV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Bērniem līdz 7 gadiem </a:t>
            </a:r>
            <a:r>
              <a:rPr b="0" lang="lv-LV" sz="1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(ieskaitot), neaizņemot atsevišķu sēdvietu, biļete nav jāpērk.</a:t>
            </a:r>
            <a:endParaRPr b="0" lang="lv-LV" sz="1400" spc="-1" strike="noStrike">
              <a:latin typeface="Arial"/>
            </a:endParaRPr>
          </a:p>
        </p:txBody>
      </p:sp>
      <p:pic>
        <p:nvPicPr>
          <p:cNvPr id="342" name="Google Shape;531;p7" descr="BILESU_SKAITS.png"/>
          <p:cNvPicPr/>
          <p:nvPr/>
        </p:nvPicPr>
        <p:blipFill>
          <a:blip r:embed="rId2"/>
          <a:stretch/>
        </p:blipFill>
        <p:spPr>
          <a:xfrm>
            <a:off x="357120" y="1583640"/>
            <a:ext cx="2723400" cy="2658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Biļešu </a:t>
            </a:r>
            <a:br/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tirdzniecības uzsākšana 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Biļetes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TextShape 4"/>
          <p:cNvSpPr txBox="1"/>
          <p:nvPr/>
        </p:nvSpPr>
        <p:spPr>
          <a:xfrm>
            <a:off x="3965040" y="93924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 fontScale="39000"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lv-LV" sz="26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Biļešu tirdzniecību nodrošinās </a:t>
            </a:r>
            <a:br/>
            <a:r>
              <a:rPr b="1" lang="lv-LV" sz="26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SIA “Biļešu Paradīze”</a:t>
            </a:r>
            <a:br/>
            <a:br/>
            <a:r>
              <a:rPr b="1" lang="lv-LV" sz="15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Biļešu tirdzniecība sāksies interneta veikalā un pakāpeniski:</a:t>
            </a:r>
            <a:br/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lv-LV" sz="1500" spc="-1" strike="noStrike">
                <a:solidFill>
                  <a:srgbClr val="1da853"/>
                </a:solidFill>
                <a:latin typeface="Helvetica Neue"/>
                <a:ea typeface="Helvetica Neue"/>
              </a:rPr>
              <a:t>no 15. maija plkst. 10:00 </a:t>
            </a:r>
            <a:r>
              <a:rPr b="0" lang="lv-LV" sz="15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uz nozaru pasākumiem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lv-LV" sz="1500" spc="-1" strike="noStrike">
                <a:solidFill>
                  <a:srgbClr val="1da853"/>
                </a:solidFill>
                <a:latin typeface="Helvetica Neue"/>
                <a:ea typeface="Helvetica Neue"/>
              </a:rPr>
              <a:t>no 17. maija plkst. 10:00 </a:t>
            </a:r>
            <a:r>
              <a:rPr b="0" lang="lv-LV" sz="15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uz deju lielkoncertiem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lv-LV" sz="1500" spc="-1" strike="noStrike">
                <a:solidFill>
                  <a:srgbClr val="1da853"/>
                </a:solidFill>
                <a:latin typeface="Helvetica Neue"/>
                <a:ea typeface="Helvetica Neue"/>
              </a:rPr>
              <a:t>no 19. maija plkst. 10:00 </a:t>
            </a:r>
            <a:r>
              <a:rPr b="0" lang="lv-LV" sz="1500" spc="-1" strike="noStrike">
                <a:solidFill>
                  <a:srgbClr val="1d1d1b"/>
                </a:solidFill>
                <a:latin typeface="Helvetica Neue"/>
                <a:ea typeface="Helvetica Neue"/>
              </a:rPr>
              <a:t>uz koru lielkoncertiem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lv-LV" sz="1500" spc="-1" strike="noStrike">
                <a:solidFill>
                  <a:srgbClr val="1da853"/>
                </a:solidFill>
                <a:latin typeface="Helvetica Neue"/>
                <a:ea typeface="Helvetica Neue"/>
              </a:rPr>
              <a:t>No 22. maija </a:t>
            </a:r>
            <a:r>
              <a:rPr b="0" lang="lv-LV" sz="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biļetes, kas netiks izpirktas internetā līdz 21.maijam ieskaitot, būs iespēja iegādāties arī kasēs, kā arī būs iespēja iespēja izpirkt biļetes iepriekšējā rezervācijā. 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lv-LV" sz="1500" spc="-1" strike="noStrike">
                <a:solidFill>
                  <a:srgbClr val="1da853"/>
                </a:solidFill>
                <a:latin typeface="Helvetica Neue"/>
                <a:ea typeface="Helvetica Neue"/>
              </a:rPr>
              <a:t>No 12. jūnija </a:t>
            </a:r>
            <a:r>
              <a:rPr b="0" lang="lv-LV" sz="1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varēs izpirkt iepriekšējā rezervācijā pieteiktās biļetes, kas netiks izpirktas.</a:t>
            </a: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7" name="Google Shape;541;g23a24d679e7_0_30" descr="biletes.png"/>
          <p:cNvPicPr/>
          <p:nvPr/>
        </p:nvPicPr>
        <p:blipFill>
          <a:blip r:embed="rId1"/>
          <a:stretch/>
        </p:blipFill>
        <p:spPr>
          <a:xfrm>
            <a:off x="511560" y="2194560"/>
            <a:ext cx="2171160" cy="158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TextShape 1"/>
          <p:cNvSpPr txBox="1"/>
          <p:nvPr/>
        </p:nvSpPr>
        <p:spPr>
          <a:xfrm>
            <a:off x="447120" y="477000"/>
            <a:ext cx="3796560" cy="145080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BIĻETES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429120" y="922320"/>
            <a:ext cx="3261240" cy="99396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lv-LV" sz="3000" spc="-1" strike="noStrike">
                <a:solidFill>
                  <a:srgbClr val="1d1d1b"/>
                </a:solidFill>
                <a:latin typeface="Impact"/>
                <a:ea typeface="Impact"/>
              </a:rPr>
              <a:t>Biļetes </a:t>
            </a:r>
            <a:endParaRPr b="0" lang="lv-LV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0" name="TextShape 2"/>
          <p:cNvSpPr txBox="1"/>
          <p:nvPr/>
        </p:nvSpPr>
        <p:spPr>
          <a:xfrm>
            <a:off x="448920" y="494640"/>
            <a:ext cx="397260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457200" indent="-22824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XXVII VISPĀRĒJIE LATVIEŠU DZIESMU UN XVII DEJU SVĒTKI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TextShape 3"/>
          <p:cNvSpPr txBox="1"/>
          <p:nvPr/>
        </p:nvSpPr>
        <p:spPr>
          <a:xfrm>
            <a:off x="4575240" y="491040"/>
            <a:ext cx="3783240" cy="13608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 anchor="ctr">
            <a:noAutofit/>
          </a:bodyPr>
          <a:p>
            <a:pPr marL="22860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lv-LV" sz="700" spc="-1" strike="noStrike">
                <a:solidFill>
                  <a:srgbClr val="cb9d76"/>
                </a:solidFill>
                <a:latin typeface="Helvetica Neue"/>
                <a:ea typeface="Helvetica Neue"/>
              </a:rPr>
              <a:t>Biļētes</a:t>
            </a:r>
            <a:endParaRPr b="0" lang="lv-LV" sz="7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TextShape 4"/>
          <p:cNvSpPr txBox="1"/>
          <p:nvPr/>
        </p:nvSpPr>
        <p:spPr>
          <a:xfrm>
            <a:off x="3965040" y="819720"/>
            <a:ext cx="4646520" cy="3429720"/>
          </a:xfrm>
          <a:prstGeom prst="rect">
            <a:avLst/>
          </a:prstGeom>
          <a:noFill/>
          <a:ln>
            <a:noFill/>
          </a:ln>
        </p:spPr>
        <p:txBody>
          <a:bodyPr lIns="68400" rIns="68400" tIns="34200" bIns="34200">
            <a:normAutofit/>
          </a:bodyPr>
          <a:p>
            <a:pPr marL="12600">
              <a:lnSpc>
                <a:spcPct val="100000"/>
              </a:lnSpc>
              <a:tabLst>
                <a:tab algn="l" pos="0"/>
              </a:tabLst>
            </a:pPr>
            <a:r>
              <a:rPr b="1" lang="lv-LV" sz="1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TIRDZNIECĪBĀ NONĀKS </a:t>
            </a:r>
            <a:r>
              <a:rPr b="1" lang="lv-LV" sz="2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174 000 </a:t>
            </a:r>
            <a:r>
              <a:rPr b="1" lang="lv-LV" sz="1800" spc="-1" strike="noStrike">
                <a:solidFill>
                  <a:srgbClr val="ec6136"/>
                </a:solidFill>
                <a:latin typeface="Helvetica Neue"/>
                <a:ea typeface="Helvetica Neue"/>
              </a:rPr>
              <a:t>BIĻETES UZ MAKSAS PASĀKUMIEM</a:t>
            </a: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22824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r>
              <a:rPr b="1" lang="lv-LV" sz="1800" spc="-1" strike="noStrike">
                <a:solidFill>
                  <a:srgbClr val="1ca359"/>
                </a:solidFill>
                <a:latin typeface="Helvetica Neue"/>
                <a:ea typeface="Helvetica Neue"/>
              </a:rPr>
              <a:t> </a:t>
            </a: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lv-LV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3" name="Google Shape;557;p2" descr="GRAFIKS.png"/>
          <p:cNvPicPr/>
          <p:nvPr/>
        </p:nvPicPr>
        <p:blipFill>
          <a:blip r:embed="rId1"/>
          <a:stretch/>
        </p:blipFill>
        <p:spPr>
          <a:xfrm>
            <a:off x="4784400" y="1916640"/>
            <a:ext cx="2712240" cy="2682000"/>
          </a:xfrm>
          <a:prstGeom prst="rect">
            <a:avLst/>
          </a:prstGeom>
          <a:ln>
            <a:noFill/>
          </a:ln>
        </p:spPr>
      </p:pic>
      <p:pic>
        <p:nvPicPr>
          <p:cNvPr id="354" name="Google Shape;558;p2" descr="BILETES-2.png"/>
          <p:cNvPicPr/>
          <p:nvPr/>
        </p:nvPicPr>
        <p:blipFill>
          <a:blip r:embed="rId2"/>
          <a:stretch/>
        </p:blipFill>
        <p:spPr>
          <a:xfrm>
            <a:off x="429120" y="1707480"/>
            <a:ext cx="2712240" cy="268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3b7bb"/>
      </a:dk2>
      <a:lt2>
        <a:srgbClr val="fab63c"/>
      </a:lt2>
      <a:accent1>
        <a:srgbClr val="1da853"/>
      </a:accent1>
      <a:accent2>
        <a:srgbClr val="cb9d76"/>
      </a:accent2>
      <a:accent3>
        <a:srgbClr val="ec6136"/>
      </a:accent3>
      <a:accent4>
        <a:srgbClr val="414875"/>
      </a:accent4>
      <a:accent5>
        <a:srgbClr val="93b7bb"/>
      </a:accent5>
      <a:accent6>
        <a:srgbClr val="fab63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LibreOffice/6.4.5.2$Windows_X86_64 LibreOffice_project/a726b36747cf2001e06b58ad5db1aa3a9a1872d6</Application>
  <Words>1318</Words>
  <Paragraphs>222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2022-11-09T05:42:53Z</dcterms:created>
  <dc:creator>Arnis Artemovics KID</dc:creator>
  <dc:description/>
  <dc:language>lv-LV</dc:language>
  <cp:lastModifiedBy>Linda Ertmane</cp:lastModifiedBy>
  <dcterms:modified xsi:type="dcterms:W3CDTF">2023-05-02T11:55:42Z</dcterms:modified>
  <cp:revision>1</cp:revision>
  <dc:subject/>
  <dc:title>Biļešu tirdzniecība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24</vt:i4>
  </property>
  <property fmtid="{D5CDD505-2E9C-101B-9397-08002B2CF9AE}" pid="8" name="PresentationFormat">
    <vt:lpwstr>Slaidrāde ekrānā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